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0" r:id="rId2"/>
    <p:sldId id="266" r:id="rId3"/>
    <p:sldId id="280" r:id="rId4"/>
    <p:sldId id="275" r:id="rId5"/>
    <p:sldId id="272" r:id="rId6"/>
    <p:sldId id="271" r:id="rId7"/>
    <p:sldId id="281" r:id="rId8"/>
    <p:sldId id="282" r:id="rId9"/>
    <p:sldId id="277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265" autoAdjust="0"/>
    <p:restoredTop sz="78153" autoAdjust="0"/>
  </p:normalViewPr>
  <p:slideViewPr>
    <p:cSldViewPr>
      <p:cViewPr>
        <p:scale>
          <a:sx n="50" d="100"/>
          <a:sy n="50" d="100"/>
        </p:scale>
        <p:origin x="-3372" y="-9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07E6D-373B-48BB-A312-9F373EAA7132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AD740-AA45-4855-B1F9-291E4D28F1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3588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C3888-333A-4999-AD1B-94454DB641E3}" type="datetimeFigureOut">
              <a:rPr lang="ru-RU" smtClean="0"/>
              <a:pPr/>
              <a:t>12.02.2015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D7775-7D6A-4AF0-A6D8-23E6DC8F65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3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85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1" y="6248400"/>
            <a:ext cx="1903535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4666" y="6248400"/>
            <a:ext cx="1903534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AE194-6A0A-4976-96E2-55C2AC9D5E7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413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5" y="188914"/>
            <a:ext cx="6120680" cy="8286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8484"/>
            <a:ext cx="747713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5979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442899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514"/>
            <a:ext cx="4501662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2338" y="1052514"/>
            <a:ext cx="4501662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334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9256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702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81923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4374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49419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872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188914"/>
            <a:ext cx="2286000" cy="6480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188914"/>
            <a:ext cx="6717323" cy="6480175"/>
          </a:xfrm>
        </p:spPr>
        <p:txBody>
          <a:bodyPr vert="eaVert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14538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4"/>
            <a:ext cx="8856785" cy="82867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0" y="1052514"/>
            <a:ext cx="9144000" cy="5616575"/>
          </a:xfrm>
        </p:spPr>
        <p:txBody>
          <a:bodyPr/>
          <a:lstStyle/>
          <a:p>
            <a:pPr lvl="0"/>
            <a:endParaRPr lang="ru-RU" noProof="0" smtClean="0"/>
          </a:p>
        </p:txBody>
      </p:sp>
    </p:spTree>
    <p:extLst>
      <p:ext uri="{BB962C8B-B14F-4D97-AF65-F5344CB8AC3E}">
        <p14:creationId xmlns="" xmlns:p14="http://schemas.microsoft.com/office/powerpoint/2010/main" val="1762940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0" y="188914"/>
            <a:ext cx="9144000" cy="6480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3163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4"/>
            <a:ext cx="8856785" cy="8286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52514"/>
            <a:ext cx="4501662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2338" y="1052514"/>
            <a:ext cx="4501662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793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4"/>
            <a:ext cx="8856785" cy="8286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052514"/>
            <a:ext cx="9144000" cy="27320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3937000"/>
            <a:ext cx="9144000" cy="27320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5950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914"/>
            <a:ext cx="8856785" cy="8286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052514"/>
            <a:ext cx="4501662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2338" y="1052514"/>
            <a:ext cx="4501662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957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FBE2B9D-1697-4090-97E9-0A438BE077E8}" type="datetime1">
              <a:rPr lang="en-US" smtClean="0"/>
              <a:pPr>
                <a:defRPr/>
              </a:pPr>
              <a:t>2/12/2015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1F37826-9FC6-4A47-B435-94C6280B7F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0591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4"/>
            <a:ext cx="885678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3" rIns="91407" bIns="4570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052514"/>
            <a:ext cx="914400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3" rIns="91407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379677" y="6538914"/>
            <a:ext cx="180095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3" rIns="91407" bIns="45703">
            <a:spAutoFit/>
          </a:bodyPr>
          <a:lstStyle>
            <a:lvl1pPr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ru-RU" sz="1200" smtClean="0">
              <a:solidFill>
                <a:srgbClr val="000000"/>
              </a:solidFill>
            </a:endParaRP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0" y="981075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lIns="91407" tIns="45703" rIns="91407" bIns="45703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>
              <a:solidFill>
                <a:srgbClr val="CC0000"/>
              </a:solidFill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 userDrawn="1"/>
        </p:nvSpPr>
        <p:spPr bwMode="auto">
          <a:xfrm>
            <a:off x="7379677" y="6538914"/>
            <a:ext cx="180095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6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folHlink"/>
          </a:solidFill>
          <a:latin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6463" indent="-4349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68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2275" indent="-3857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2325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49525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6725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3925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1125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family.hse.ru/competitio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6632" y="3429000"/>
            <a:ext cx="8568952" cy="1371600"/>
          </a:xfrm>
        </p:spPr>
        <p:txBody>
          <a:bodyPr/>
          <a:lstStyle/>
          <a:p>
            <a:pPr algn="ctr"/>
            <a:r>
              <a:rPr lang="en-US" dirty="0" smtClean="0"/>
              <a:t>Project Name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en-US" dirty="0"/>
              <a:t>Names of </a:t>
            </a:r>
            <a:r>
              <a:rPr lang="en-US" dirty="0" smtClean="0"/>
              <a:t>team </a:t>
            </a:r>
            <a:r>
              <a:rPr lang="en-US" dirty="0"/>
              <a:t>participants</a:t>
            </a:r>
            <a:r>
              <a:rPr lang="ru-RU" dirty="0" smtClean="0"/>
              <a:t>, </a:t>
            </a:r>
            <a:r>
              <a:rPr lang="en-US" dirty="0" smtClean="0"/>
              <a:t>faculty</a:t>
            </a:r>
            <a:r>
              <a:rPr lang="en-US" dirty="0"/>
              <a:t> </a:t>
            </a:r>
            <a:r>
              <a:rPr lang="en-US" dirty="0" smtClean="0"/>
              <a:t>and year of study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14" y="5761856"/>
            <a:ext cx="8712968" cy="1096144"/>
          </a:xfrm>
        </p:spPr>
        <p:txBody>
          <a:bodyPr/>
          <a:lstStyle/>
          <a:p>
            <a:pPr algn="ctr"/>
            <a:r>
              <a:rPr lang="en-US" sz="1800" b="1" dirty="0">
                <a:solidFill>
                  <a:srgbClr val="002060"/>
                </a:solidFill>
              </a:rPr>
              <a:t>Competition of </a:t>
            </a:r>
            <a:r>
              <a:rPr lang="en-US" sz="1800" b="1" dirty="0" smtClean="0">
                <a:solidFill>
                  <a:srgbClr val="002060"/>
                </a:solidFill>
              </a:rPr>
              <a:t>student </a:t>
            </a:r>
            <a:r>
              <a:rPr lang="en-US" sz="1800" b="1" dirty="0">
                <a:solidFill>
                  <a:srgbClr val="002060"/>
                </a:solidFill>
              </a:rPr>
              <a:t>initiatives</a:t>
            </a:r>
            <a:r>
              <a:rPr lang="ru-RU" sz="1800" b="1" dirty="0" smtClean="0">
                <a:solidFill>
                  <a:srgbClr val="002060"/>
                </a:solidFill>
              </a:rPr>
              <a:t> </a:t>
            </a:r>
            <a:endParaRPr lang="ru-RU" sz="1800" b="1" dirty="0">
              <a:solidFill>
                <a:srgbClr val="002060"/>
              </a:solidFill>
            </a:endParaRPr>
          </a:p>
          <a:p>
            <a:pPr algn="ctr"/>
            <a:r>
              <a:rPr lang="en-US" sz="1800" b="1" dirty="0" smtClean="0">
                <a:solidFill>
                  <a:srgbClr val="002060"/>
                </a:solidFill>
              </a:rPr>
              <a:t>Moscow</a:t>
            </a:r>
            <a:r>
              <a:rPr lang="ru-RU" sz="1800" b="1" dirty="0" smtClean="0">
                <a:solidFill>
                  <a:srgbClr val="002060"/>
                </a:solidFill>
              </a:rPr>
              <a:t> 201</a:t>
            </a:r>
            <a:r>
              <a:rPr lang="en-US" sz="1800" b="1" dirty="0" smtClean="0">
                <a:solidFill>
                  <a:srgbClr val="002060"/>
                </a:solidFill>
              </a:rPr>
              <a:t>5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8484"/>
            <a:ext cx="14954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32633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 smtClean="0">
                <a:solidFill>
                  <a:schemeClr val="bg1"/>
                </a:solidFill>
              </a:rPr>
              <a:t>Высшая </a:t>
            </a:r>
            <a:r>
              <a:rPr lang="ru-RU" sz="800" dirty="0">
                <a:solidFill>
                  <a:schemeClr val="bg1"/>
                </a:solidFill>
              </a:rPr>
              <a:t>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114437"/>
            <a:ext cx="91440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The title of each slide should include the conclusion for this slide.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>
                <a:solidFill>
                  <a:srgbClr val="002060"/>
                </a:solidFill>
              </a:rPr>
              <a:t>Font size should be at least 24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en-US" sz="2400" b="1" dirty="0" smtClean="0">
                <a:solidFill>
                  <a:srgbClr val="002060"/>
                </a:solidFill>
              </a:rPr>
              <a:t>Please, use uniform font size and avoid changing the font size.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</a:rPr>
              <a:t>It is better to use bullet points in stead of long sentences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smtClean="0">
                <a:solidFill>
                  <a:srgbClr val="002060"/>
                </a:solidFill>
              </a:rPr>
              <a:t>Follow the </a:t>
            </a:r>
            <a:r>
              <a:rPr lang="ru-RU" sz="2400" b="1" dirty="0" smtClean="0">
                <a:solidFill>
                  <a:srgbClr val="002060"/>
                </a:solidFill>
              </a:rPr>
              <a:t>«</a:t>
            </a:r>
            <a:r>
              <a:rPr lang="en-US" sz="2400" b="1" dirty="0" smtClean="0">
                <a:solidFill>
                  <a:srgbClr val="002060"/>
                </a:solidFill>
              </a:rPr>
              <a:t>rule of 666</a:t>
            </a:r>
            <a:r>
              <a:rPr lang="ru-RU" sz="2400" b="1" dirty="0" smtClean="0">
                <a:solidFill>
                  <a:srgbClr val="002060"/>
                </a:solidFill>
              </a:rPr>
              <a:t>»:</a:t>
            </a:r>
            <a:endParaRPr lang="ru-RU" sz="2400" b="1" dirty="0">
              <a:solidFill>
                <a:srgbClr val="00206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002060"/>
                </a:solidFill>
              </a:rPr>
              <a:t>No more than 6 words on each point in one list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002060"/>
                </a:solidFill>
              </a:rPr>
              <a:t>No more than 6 </a:t>
            </a:r>
            <a:r>
              <a:rPr lang="en-US" sz="2400" b="1" dirty="0" smtClean="0">
                <a:solidFill>
                  <a:srgbClr val="002060"/>
                </a:solidFill>
              </a:rPr>
              <a:t>points in one list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002060"/>
                </a:solidFill>
              </a:rPr>
              <a:t>No more than 6 words </a:t>
            </a:r>
            <a:r>
              <a:rPr lang="en-US" sz="2400" b="1" dirty="0" smtClean="0">
                <a:solidFill>
                  <a:srgbClr val="002060"/>
                </a:solidFill>
              </a:rPr>
              <a:t>on a slide in a row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en-US" sz="2400" b="1" dirty="0" smtClean="0">
                <a:solidFill>
                  <a:srgbClr val="002060"/>
                </a:solidFill>
              </a:rPr>
              <a:t> @ Seed Forum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en-US" sz="1400" b="1" dirty="0" smtClean="0">
                <a:solidFill>
                  <a:srgbClr val="002060"/>
                </a:solidFill>
              </a:rPr>
              <a:t> </a:t>
            </a:r>
            <a:endParaRPr lang="ru-RU" sz="1400" dirty="0" smtClean="0">
              <a:solidFill>
                <a:srgbClr val="00206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63080" y="184787"/>
            <a:ext cx="6312520" cy="828675"/>
          </a:xfrm>
        </p:spPr>
        <p:txBody>
          <a:bodyPr/>
          <a:lstStyle/>
          <a:p>
            <a:pPr algn="ctr"/>
            <a:r>
              <a:rPr lang="en-US" sz="3200" dirty="0" smtClean="0"/>
              <a:t>General Rules for Preparing the Presentation</a:t>
            </a:r>
            <a:endParaRPr lang="ru-RU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25760" y="1282502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Presentation time – no more than 5 minutes</a:t>
            </a:r>
            <a:r>
              <a:rPr lang="ru-RU" sz="2800" b="1" dirty="0" smtClean="0">
                <a:solidFill>
                  <a:srgbClr val="FF0000"/>
                </a:solidFill>
              </a:rPr>
              <a:t>!!!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278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5" y="260648"/>
            <a:ext cx="6120680" cy="792088"/>
          </a:xfrm>
        </p:spPr>
        <p:txBody>
          <a:bodyPr/>
          <a:lstStyle/>
          <a:p>
            <a:pPr algn="ctr"/>
            <a:r>
              <a:rPr lang="en-US" sz="3400" dirty="0" smtClean="0"/>
              <a:t>Grading Criteria of Applications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08311"/>
            <a:ext cx="9144000" cy="5616575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Preliminary Assessment of the project </a:t>
            </a:r>
            <a:r>
              <a:rPr lang="ru-RU" sz="1800" b="1" dirty="0" smtClean="0"/>
              <a:t>(</a:t>
            </a:r>
            <a:r>
              <a:rPr lang="en-US" sz="1800" b="1" dirty="0" smtClean="0"/>
              <a:t>figure in </a:t>
            </a:r>
            <a:r>
              <a:rPr lang="en-US" sz="1800" b="1" dirty="0"/>
              <a:t>parentheses is </a:t>
            </a:r>
            <a:r>
              <a:rPr lang="en-US" sz="1800" b="1" dirty="0" smtClean="0"/>
              <a:t>the maximum score on </a:t>
            </a:r>
            <a:r>
              <a:rPr lang="en-US" sz="1800" b="1" dirty="0"/>
              <a:t>each criteria</a:t>
            </a:r>
            <a:r>
              <a:rPr lang="ru-RU" sz="1800" b="1" dirty="0" smtClean="0"/>
              <a:t>):</a:t>
            </a:r>
            <a:endParaRPr lang="ru-RU" sz="1800" b="1" dirty="0"/>
          </a:p>
          <a:p>
            <a:pPr lvl="0"/>
            <a:r>
              <a:rPr lang="en-US" sz="1800" dirty="0"/>
              <a:t>The Project should correspond to the purposes of the Competition</a:t>
            </a:r>
            <a:r>
              <a:rPr lang="ru-RU" sz="1800" dirty="0" smtClean="0"/>
              <a:t>, </a:t>
            </a:r>
            <a:r>
              <a:rPr lang="en-US" sz="1800" dirty="0" smtClean="0"/>
              <a:t>according to the Sec. 2.1 of </a:t>
            </a:r>
            <a:r>
              <a:rPr lang="en-US" sz="1800" dirty="0"/>
              <a:t>the Regulations </a:t>
            </a:r>
            <a:r>
              <a:rPr lang="ru-RU" sz="1800" dirty="0" smtClean="0"/>
              <a:t>(</a:t>
            </a:r>
            <a:r>
              <a:rPr lang="ru-RU" sz="1800" dirty="0"/>
              <a:t>10);</a:t>
            </a:r>
          </a:p>
          <a:p>
            <a:pPr lvl="0"/>
            <a:r>
              <a:rPr lang="en-US" sz="1800" dirty="0" smtClean="0"/>
              <a:t>Value of expected results </a:t>
            </a:r>
            <a:r>
              <a:rPr lang="en-US" sz="1800" dirty="0"/>
              <a:t>of </a:t>
            </a:r>
            <a:r>
              <a:rPr lang="en-US" sz="1800" dirty="0" smtClean="0"/>
              <a:t>student's initiative for HSE and society </a:t>
            </a:r>
            <a:r>
              <a:rPr lang="ru-RU" sz="1800" dirty="0" smtClean="0"/>
              <a:t>(</a:t>
            </a:r>
            <a:r>
              <a:rPr lang="ru-RU" sz="1800" dirty="0"/>
              <a:t>10);</a:t>
            </a:r>
          </a:p>
          <a:p>
            <a:pPr lvl="0"/>
            <a:r>
              <a:rPr lang="en-US" sz="1800" dirty="0" smtClean="0"/>
              <a:t>Analysis of social issue  that could be solved by the Project</a:t>
            </a:r>
            <a:r>
              <a:rPr lang="ru-RU" sz="1800" dirty="0" smtClean="0"/>
              <a:t>,  </a:t>
            </a:r>
            <a:r>
              <a:rPr lang="en-US" sz="1800" dirty="0" smtClean="0"/>
              <a:t>justification of </a:t>
            </a:r>
            <a:r>
              <a:rPr lang="en-US" sz="1800" dirty="0"/>
              <a:t>the chosen </a:t>
            </a:r>
            <a:r>
              <a:rPr lang="en-US" sz="1800" dirty="0" smtClean="0"/>
              <a:t>solution</a:t>
            </a:r>
            <a:r>
              <a:rPr lang="en-US" sz="1800" dirty="0"/>
              <a:t> with an analysis of risks of </a:t>
            </a:r>
            <a:r>
              <a:rPr lang="en-US" sz="1800" dirty="0" smtClean="0"/>
              <a:t>project realization</a:t>
            </a:r>
            <a:r>
              <a:rPr lang="ru-RU" sz="1800" dirty="0" smtClean="0"/>
              <a:t> </a:t>
            </a:r>
            <a:r>
              <a:rPr lang="ru-RU" sz="1800" dirty="0"/>
              <a:t>(10);</a:t>
            </a:r>
          </a:p>
          <a:p>
            <a:pPr lvl="0"/>
            <a:r>
              <a:rPr lang="en-US" sz="1800" dirty="0" smtClean="0"/>
              <a:t>Justification of expenditures </a:t>
            </a:r>
            <a:r>
              <a:rPr lang="ru-RU" sz="1800" dirty="0" smtClean="0"/>
              <a:t>(</a:t>
            </a:r>
            <a:r>
              <a:rPr lang="ru-RU" sz="1800" dirty="0"/>
              <a:t>10); </a:t>
            </a:r>
          </a:p>
          <a:p>
            <a:pPr lvl="0"/>
            <a:r>
              <a:rPr lang="en-US" sz="1800" dirty="0" smtClean="0"/>
              <a:t>Relevance  of  </a:t>
            </a:r>
            <a:r>
              <a:rPr lang="en-US" sz="1800" dirty="0"/>
              <a:t>the action plan and implementation </a:t>
            </a:r>
            <a:r>
              <a:rPr lang="en-US" sz="1800" dirty="0" smtClean="0"/>
              <a:t>schedule </a:t>
            </a:r>
            <a:r>
              <a:rPr lang="ru-RU" sz="1800" dirty="0" smtClean="0"/>
              <a:t>(10</a:t>
            </a:r>
            <a:r>
              <a:rPr lang="ru-RU" sz="1800" dirty="0"/>
              <a:t>).</a:t>
            </a:r>
          </a:p>
          <a:p>
            <a:pPr marL="0" indent="0">
              <a:buNone/>
            </a:pPr>
            <a:r>
              <a:rPr lang="en-US" sz="1800" b="1" dirty="0" smtClean="0"/>
              <a:t>Assessment </a:t>
            </a:r>
            <a:r>
              <a:rPr lang="en-US" sz="1800" b="1" dirty="0"/>
              <a:t>of </a:t>
            </a:r>
            <a:r>
              <a:rPr lang="en-US" sz="1800" b="1" dirty="0" smtClean="0"/>
              <a:t>the actual </a:t>
            </a:r>
            <a:r>
              <a:rPr lang="en-US" sz="1800" b="1" dirty="0" smtClean="0"/>
              <a:t>pitch</a:t>
            </a:r>
            <a:r>
              <a:rPr lang="ru-RU" sz="1800" b="1" dirty="0" smtClean="0"/>
              <a:t> (</a:t>
            </a:r>
            <a:r>
              <a:rPr lang="en-US" sz="1800" b="1" dirty="0" smtClean="0"/>
              <a:t>oral defense)</a:t>
            </a:r>
            <a:r>
              <a:rPr lang="en-US" sz="1800" b="1" dirty="0" smtClean="0"/>
              <a:t> </a:t>
            </a:r>
            <a:r>
              <a:rPr lang="ru-RU" sz="1800" b="1" dirty="0" smtClean="0"/>
              <a:t>(</a:t>
            </a:r>
            <a:r>
              <a:rPr lang="en-US" sz="1800" b="1" dirty="0" smtClean="0"/>
              <a:t>figure in parentheses is the maximum score on each criteria</a:t>
            </a:r>
            <a:r>
              <a:rPr lang="ru-RU" sz="1800" b="1" dirty="0" smtClean="0"/>
              <a:t>): </a:t>
            </a:r>
            <a:endParaRPr lang="ru-RU" sz="1800" b="1" dirty="0"/>
          </a:p>
          <a:p>
            <a:pPr lvl="0"/>
            <a:r>
              <a:rPr lang="en-US" sz="1800" dirty="0" smtClean="0"/>
              <a:t>The project's </a:t>
            </a:r>
            <a:r>
              <a:rPr lang="en-US" sz="1800" dirty="0"/>
              <a:t>participants </a:t>
            </a:r>
            <a:r>
              <a:rPr lang="en-US" sz="1800" dirty="0" smtClean="0"/>
              <a:t>should have relevant </a:t>
            </a:r>
            <a:r>
              <a:rPr lang="en-US" sz="1800" u="sng" dirty="0" smtClean="0"/>
              <a:t>experience</a:t>
            </a:r>
            <a:r>
              <a:rPr lang="en-US" sz="1800" dirty="0" smtClean="0"/>
              <a:t> </a:t>
            </a:r>
            <a:r>
              <a:rPr lang="en-US" sz="1800" dirty="0"/>
              <a:t>of successful implementation of such student initiatives or of participation in social projects</a:t>
            </a:r>
            <a:r>
              <a:rPr lang="ru-RU" sz="1800" dirty="0" smtClean="0"/>
              <a:t>  </a:t>
            </a:r>
            <a:r>
              <a:rPr lang="ru-RU" sz="1800" dirty="0"/>
              <a:t>(15); </a:t>
            </a:r>
          </a:p>
          <a:p>
            <a:pPr lvl="0"/>
            <a:r>
              <a:rPr lang="en-US" sz="1800" u="sng" dirty="0" smtClean="0"/>
              <a:t>Availability of resources</a:t>
            </a:r>
            <a:r>
              <a:rPr lang="en-US" sz="1800" dirty="0" smtClean="0"/>
              <a:t> for the implementation of the Project</a:t>
            </a:r>
            <a:r>
              <a:rPr lang="ru-RU" sz="1800" dirty="0" smtClean="0"/>
              <a:t>, </a:t>
            </a:r>
            <a:r>
              <a:rPr lang="en-US" sz="1800" dirty="0" smtClean="0"/>
              <a:t>including the possibility </a:t>
            </a:r>
            <a:r>
              <a:rPr lang="en-US" sz="1800" dirty="0"/>
              <a:t>of co-financing </a:t>
            </a:r>
            <a:r>
              <a:rPr lang="en-US" sz="1800" dirty="0" smtClean="0"/>
              <a:t>by </a:t>
            </a:r>
            <a:r>
              <a:rPr lang="en-US" sz="1800" dirty="0"/>
              <a:t>legal entities and individuals </a:t>
            </a:r>
            <a:r>
              <a:rPr lang="ru-RU" sz="1800" dirty="0" smtClean="0"/>
              <a:t>(</a:t>
            </a:r>
            <a:r>
              <a:rPr lang="ru-RU" sz="1800" dirty="0"/>
              <a:t>15);</a:t>
            </a:r>
          </a:p>
          <a:p>
            <a:pPr lvl="0"/>
            <a:r>
              <a:rPr lang="en-US" sz="1800" dirty="0" smtClean="0"/>
              <a:t>Quality of the </a:t>
            </a:r>
            <a:r>
              <a:rPr lang="en-US" sz="1800" u="sng" dirty="0" smtClean="0"/>
              <a:t>promotion plan</a:t>
            </a:r>
            <a:r>
              <a:rPr lang="en-US" sz="1800" dirty="0" smtClean="0"/>
              <a:t> </a:t>
            </a:r>
            <a:r>
              <a:rPr lang="en-US" sz="1800" dirty="0"/>
              <a:t>of student's initiative </a:t>
            </a:r>
            <a:r>
              <a:rPr lang="ru-RU" sz="1800" dirty="0" smtClean="0"/>
              <a:t>(</a:t>
            </a:r>
            <a:r>
              <a:rPr lang="ru-RU" sz="1800" dirty="0"/>
              <a:t>5);</a:t>
            </a:r>
          </a:p>
          <a:p>
            <a:pPr lvl="0"/>
            <a:r>
              <a:rPr lang="en-US" sz="1800" dirty="0" smtClean="0"/>
              <a:t>Support of the Project by </a:t>
            </a:r>
            <a:r>
              <a:rPr lang="en-US" sz="1800" u="sng" dirty="0" smtClean="0"/>
              <a:t>voting</a:t>
            </a:r>
            <a:r>
              <a:rPr lang="en-US" sz="1800" dirty="0" smtClean="0"/>
              <a:t> of students, graduates and staff of HSE </a:t>
            </a:r>
            <a:r>
              <a:rPr lang="ru-RU" sz="1800" dirty="0" smtClean="0"/>
              <a:t>(</a:t>
            </a:r>
            <a:r>
              <a:rPr lang="ru-RU" sz="1800" dirty="0"/>
              <a:t>10); </a:t>
            </a:r>
          </a:p>
          <a:p>
            <a:pPr lvl="0"/>
            <a:r>
              <a:rPr lang="en-US" sz="1800" dirty="0" smtClean="0"/>
              <a:t>Quality </a:t>
            </a:r>
            <a:r>
              <a:rPr lang="en-US" sz="1800" dirty="0"/>
              <a:t>of the Project Presentation</a:t>
            </a:r>
            <a:r>
              <a:rPr lang="ru-RU" sz="1800" dirty="0" smtClean="0"/>
              <a:t> </a:t>
            </a:r>
            <a:r>
              <a:rPr lang="ru-RU" sz="1800" dirty="0"/>
              <a:t>(5).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126332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7300913" y="2255838"/>
            <a:ext cx="674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7300913" y="3967163"/>
            <a:ext cx="674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FFFF"/>
                </a:solidFill>
                <a:latin typeface="Myriad Pro"/>
              </a:rPr>
              <a:t>фото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55588" y="2212321"/>
            <a:ext cx="865797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589A"/>
                </a:solidFill>
              </a:rPr>
              <a:t>What </a:t>
            </a:r>
            <a:r>
              <a:rPr lang="en-US" sz="2400" dirty="0">
                <a:solidFill>
                  <a:srgbClr val="00589A"/>
                </a:solidFill>
              </a:rPr>
              <a:t>problem does it solve? </a:t>
            </a:r>
            <a:r>
              <a:rPr lang="en-US" sz="2400" dirty="0" smtClean="0">
                <a:solidFill>
                  <a:srgbClr val="00589A"/>
                </a:solidFill>
              </a:rPr>
              <a:t>Demonstrate the details and data</a:t>
            </a:r>
            <a:endParaRPr lang="ru-RU" sz="2400" dirty="0" smtClean="0">
              <a:solidFill>
                <a:srgbClr val="00589A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589A"/>
                </a:solidFill>
              </a:rPr>
              <a:t>Main target audience of the Project - profile and quantitative characteristics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>
              <a:solidFill>
                <a:srgbClr val="00589A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Objectives and goals of the Project and </a:t>
            </a:r>
            <a:r>
              <a:rPr lang="en-US" sz="2400" b="1" dirty="0">
                <a:solidFill>
                  <a:srgbClr val="FF0000"/>
                </a:solidFill>
              </a:rPr>
              <a:t>their significance </a:t>
            </a:r>
            <a:r>
              <a:rPr lang="en-US" sz="2400" b="1" dirty="0" smtClean="0">
                <a:solidFill>
                  <a:srgbClr val="FF0000"/>
                </a:solidFill>
              </a:rPr>
              <a:t>for HSE  </a:t>
            </a:r>
            <a:r>
              <a:rPr lang="ru-RU" sz="2400" b="1" dirty="0" smtClean="0">
                <a:solidFill>
                  <a:srgbClr val="FF0000"/>
                </a:solidFill>
              </a:rPr>
              <a:t>(!!!)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3F82"/>
                </a:solidFill>
              </a:rPr>
              <a:t>How could this Project improve HSE</a:t>
            </a:r>
            <a:r>
              <a:rPr lang="ru-RU" sz="2400" b="1" dirty="0" smtClean="0">
                <a:solidFill>
                  <a:srgbClr val="003F82"/>
                </a:solidFill>
              </a:rPr>
              <a:t>?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88915"/>
            <a:ext cx="6139903" cy="575789"/>
          </a:xfrm>
        </p:spPr>
        <p:txBody>
          <a:bodyPr/>
          <a:lstStyle/>
          <a:p>
            <a:pPr algn="ctr"/>
            <a:r>
              <a:rPr lang="ru-RU" sz="2800" dirty="0"/>
              <a:t>	</a:t>
            </a:r>
            <a:r>
              <a:rPr lang="en-US" sz="2800" dirty="0" smtClean="0"/>
              <a:t>Description of the Project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7615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28750" y="428625"/>
            <a:ext cx="77152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b="1" dirty="0" smtClean="0">
                <a:solidFill>
                  <a:schemeClr val="bg1"/>
                </a:solidFill>
                <a:latin typeface="Myriad Pro"/>
              </a:rPr>
              <a:t>ФИНАНСОВЫЙ ПЛАН, 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Myriad Pro"/>
              </a:rPr>
              <a:t>потребность в инвестициях, 60 сек.</a:t>
            </a:r>
            <a:endParaRPr lang="en-US" sz="2800" b="1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588" y="1628800"/>
            <a:ext cx="86350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Project schedule </a:t>
            </a:r>
            <a:r>
              <a:rPr lang="ru-RU" sz="2400" dirty="0" smtClean="0">
                <a:solidFill>
                  <a:srgbClr val="002060"/>
                </a:solidFill>
              </a:rPr>
              <a:t>/ </a:t>
            </a:r>
            <a:r>
              <a:rPr lang="en-US" sz="2400" dirty="0" err="1" smtClean="0">
                <a:solidFill>
                  <a:srgbClr val="002060"/>
                </a:solidFill>
              </a:rPr>
              <a:t>programme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The amount of required funding</a:t>
            </a:r>
            <a:r>
              <a:rPr lang="ru-RU" sz="2400" dirty="0" smtClean="0">
                <a:solidFill>
                  <a:srgbClr val="002060"/>
                </a:solidFill>
              </a:rPr>
              <a:t>,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Including co-financing by faculty</a:t>
            </a:r>
            <a:r>
              <a:rPr lang="en-US" sz="2400" b="1" dirty="0">
                <a:solidFill>
                  <a:srgbClr val="FF0000"/>
                </a:solidFill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</a:rPr>
              <a:t>crowd-funding</a:t>
            </a:r>
            <a:r>
              <a:rPr lang="en-US" sz="2400" b="1" dirty="0">
                <a:solidFill>
                  <a:srgbClr val="FF0000"/>
                </a:solidFill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</a:rPr>
              <a:t>etc. </a:t>
            </a:r>
            <a:r>
              <a:rPr lang="en-US" sz="2400" dirty="0" smtClean="0">
                <a:solidFill>
                  <a:srgbClr val="002060"/>
                </a:solidFill>
              </a:rPr>
              <a:t>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Anticipated project completion date should be </a:t>
            </a:r>
            <a:r>
              <a:rPr lang="en-US" sz="2400" b="1" dirty="0" smtClean="0">
                <a:solidFill>
                  <a:srgbClr val="002060"/>
                </a:solidFill>
              </a:rPr>
              <a:t>before the end of 2015 </a:t>
            </a:r>
            <a:r>
              <a:rPr lang="ru-RU" sz="2400" b="1" dirty="0" smtClean="0">
                <a:solidFill>
                  <a:srgbClr val="002060"/>
                </a:solidFill>
              </a:rPr>
              <a:t>(!!!)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914"/>
            <a:ext cx="6427935" cy="828675"/>
          </a:xfrm>
        </p:spPr>
        <p:txBody>
          <a:bodyPr/>
          <a:lstStyle/>
          <a:p>
            <a:pPr algn="ctr"/>
            <a:r>
              <a:rPr lang="en-US" sz="3200" dirty="0" smtClean="0"/>
              <a:t>Cost </a:t>
            </a:r>
            <a:r>
              <a:rPr lang="en-US" sz="3200" dirty="0"/>
              <a:t>and </a:t>
            </a:r>
            <a:r>
              <a:rPr lang="en-US" sz="3200" dirty="0" smtClean="0"/>
              <a:t>Schedule </a:t>
            </a:r>
            <a:r>
              <a:rPr lang="en-US" sz="3200" dirty="0"/>
              <a:t>of Project </a:t>
            </a:r>
            <a:r>
              <a:rPr lang="en-US" sz="3200" dirty="0" smtClean="0"/>
              <a:t>Implementation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06312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255588" y="6415088"/>
            <a:ext cx="41433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ru-RU" sz="800" dirty="0">
                <a:solidFill>
                  <a:schemeClr val="bg1"/>
                </a:solidFill>
              </a:rPr>
              <a:t>Высшая школа экономики, Москва, </a:t>
            </a:r>
            <a:r>
              <a:rPr lang="ru-RU" sz="800" dirty="0" smtClean="0">
                <a:solidFill>
                  <a:schemeClr val="bg1"/>
                </a:solidFill>
              </a:rPr>
              <a:t>201</a:t>
            </a:r>
            <a:r>
              <a:rPr lang="en-US" sz="800" dirty="0">
                <a:solidFill>
                  <a:schemeClr val="bg1"/>
                </a:solidFill>
              </a:rPr>
              <a:t>3</a:t>
            </a:r>
            <a:endParaRPr kumimoji="1" lang="ru-RU" sz="800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428750" y="428625"/>
            <a:ext cx="77152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800" b="1" dirty="0" smtClean="0">
                <a:solidFill>
                  <a:schemeClr val="bg1"/>
                </a:solidFill>
                <a:latin typeface="Myriad Pro"/>
              </a:rPr>
              <a:t>КОМАНДА, 60 сек.</a:t>
            </a:r>
            <a:endParaRPr lang="en-US" sz="2800" b="1" dirty="0">
              <a:solidFill>
                <a:schemeClr val="bg1"/>
              </a:solidFill>
              <a:latin typeface="Myriad Pr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05422" y="1556792"/>
            <a:ext cx="6120680" cy="267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514350" indent="-514350" algn="ctr"/>
            <a:endParaRPr lang="ru-RU" sz="2400" dirty="0" smtClean="0"/>
          </a:p>
          <a:p>
            <a:pPr marL="514350" indent="-514350" algn="ctr"/>
            <a:endParaRPr lang="ru-RU" sz="2400" dirty="0"/>
          </a:p>
          <a:p>
            <a:pPr marL="514350" indent="-514350" algn="ctr"/>
            <a:r>
              <a:rPr lang="en-US" sz="2400" dirty="0" smtClean="0"/>
              <a:t>Photo of the team</a:t>
            </a:r>
          </a:p>
          <a:p>
            <a:pPr marL="514350" indent="-514350" algn="ctr"/>
            <a:endParaRPr lang="en-US" sz="2400" dirty="0" smtClean="0"/>
          </a:p>
          <a:p>
            <a:pPr marL="514350" indent="-514350" algn="ctr"/>
            <a:endParaRPr lang="en-US" sz="2400" dirty="0" smtClean="0"/>
          </a:p>
          <a:p>
            <a:pPr marL="514350" indent="-514350" algn="ctr"/>
            <a:endParaRPr lang="en-US" sz="2400" dirty="0" smtClean="0"/>
          </a:p>
          <a:p>
            <a:pPr marL="514350" indent="-514350" algn="ctr"/>
            <a:endParaRPr lang="en-US" sz="24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Project Team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4520653"/>
            <a:ext cx="9144000" cy="1871937"/>
          </a:xfrm>
        </p:spPr>
        <p:txBody>
          <a:bodyPr/>
          <a:lstStyle/>
          <a:p>
            <a:r>
              <a:rPr lang="en-US" sz="2400" dirty="0" smtClean="0">
                <a:solidFill>
                  <a:srgbClr val="002060"/>
                </a:solidFill>
              </a:rPr>
              <a:t>Brief introduction of the team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en-US" sz="2400" dirty="0">
                <a:solidFill>
                  <a:srgbClr val="002060"/>
                </a:solidFill>
              </a:rPr>
              <a:t>Areas of </a:t>
            </a:r>
            <a:r>
              <a:rPr lang="en-US" sz="2400" dirty="0" smtClean="0">
                <a:solidFill>
                  <a:srgbClr val="002060"/>
                </a:solidFill>
              </a:rPr>
              <a:t>responsibility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Previous achievements, experience in implementing similar projects</a:t>
            </a:r>
            <a:endParaRPr lang="ru-RU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142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Promotion Plan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482426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How will students be involved in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dirty="0" smtClean="0">
                <a:solidFill>
                  <a:srgbClr val="FF0000"/>
                </a:solidFill>
              </a:rPr>
              <a:t>implementation of the Project </a:t>
            </a:r>
            <a:r>
              <a:rPr lang="ru-RU" dirty="0" smtClean="0">
                <a:solidFill>
                  <a:srgbClr val="FF0000"/>
                </a:solidFill>
              </a:rPr>
              <a:t>(!)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1003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914"/>
            <a:ext cx="7056783" cy="828675"/>
          </a:xfrm>
        </p:spPr>
        <p:txBody>
          <a:bodyPr/>
          <a:lstStyle/>
          <a:p>
            <a:r>
              <a:rPr lang="en-US" dirty="0" smtClean="0"/>
              <a:t>    Voting for the Project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960" cy="5328321"/>
          </a:xfrm>
        </p:spPr>
        <p:txBody>
          <a:bodyPr/>
          <a:lstStyle/>
          <a:p>
            <a:r>
              <a:rPr lang="en-US" dirty="0" smtClean="0"/>
              <a:t>Submit the votes for the Project for the pitch </a:t>
            </a:r>
            <a:r>
              <a:rPr lang="en-US" dirty="0" smtClean="0"/>
              <a:t>(</a:t>
            </a:r>
            <a:r>
              <a:rPr lang="en-US" smtClean="0"/>
              <a:t>oral defense) </a:t>
            </a:r>
            <a:r>
              <a:rPr lang="en-US" smtClean="0"/>
              <a:t>on </a:t>
            </a:r>
            <a:r>
              <a:rPr lang="en-US" dirty="0" smtClean="0"/>
              <a:t>the site</a:t>
            </a:r>
          </a:p>
          <a:p>
            <a:pPr marL="0" indent="0">
              <a:buNone/>
            </a:pPr>
            <a:r>
              <a:rPr lang="ru-RU" u="sng" dirty="0" smtClean="0">
                <a:hlinkClick r:id="rId2"/>
              </a:rPr>
              <a:t>family.hse.ru/</a:t>
            </a:r>
            <a:r>
              <a:rPr lang="ru-RU" u="sng" dirty="0" err="1" smtClean="0">
                <a:hlinkClick r:id="rId2"/>
              </a:rPr>
              <a:t>competition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 smtClean="0"/>
          </a:p>
          <a:p>
            <a:r>
              <a:rPr lang="en-US" dirty="0" smtClean="0"/>
              <a:t>HSE students and graduates can vote only for 3 Projects, voting will be open till – </a:t>
            </a:r>
            <a:r>
              <a:rPr lang="en-US" u="sng" dirty="0" smtClean="0">
                <a:solidFill>
                  <a:srgbClr val="FF0000"/>
                </a:solidFill>
              </a:rPr>
              <a:t>to be defined</a:t>
            </a:r>
            <a:endParaRPr lang="ru-RU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2397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0798" y="3933056"/>
            <a:ext cx="7772400" cy="2556284"/>
          </a:xfrm>
        </p:spPr>
        <p:txBody>
          <a:bodyPr/>
          <a:lstStyle/>
          <a:p>
            <a:r>
              <a:rPr lang="en-US" sz="2400" dirty="0" smtClean="0"/>
              <a:t>Project name:</a:t>
            </a:r>
            <a:br>
              <a:rPr lang="en-US" sz="2400" dirty="0" smtClean="0"/>
            </a:br>
            <a:r>
              <a:rPr lang="en-US" sz="2400" dirty="0" smtClean="0"/>
              <a:t>The name of the supervisor: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Mobile tel.:</a:t>
            </a:r>
            <a:br>
              <a:rPr lang="en-US" sz="2400" dirty="0"/>
            </a:br>
            <a:r>
              <a:rPr lang="en-US" sz="2400" dirty="0"/>
              <a:t>E-mail:</a:t>
            </a:r>
            <a:br>
              <a:rPr lang="en-US" sz="2400" dirty="0"/>
            </a:br>
            <a:r>
              <a:rPr lang="en-US" sz="2400" dirty="0"/>
              <a:t>Skype:</a:t>
            </a:r>
            <a:br>
              <a:rPr lang="en-US" sz="2400" dirty="0"/>
            </a:br>
            <a:r>
              <a:rPr lang="en-US" sz="2400" dirty="0"/>
              <a:t>Address: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820798" y="2132856"/>
            <a:ext cx="7772400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7" tIns="45703" rIns="91407" bIns="45703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folHlink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folHlink"/>
                </a:solidFill>
                <a:latin typeface="Arial" charset="0"/>
              </a:defRPr>
            </a:lvl9pPr>
          </a:lstStyle>
          <a:p>
            <a:pPr algn="ctr"/>
            <a:r>
              <a:rPr lang="en-US" sz="3200" dirty="0" smtClean="0"/>
              <a:t>THANK YOU FOR YOUR ATTENTION</a:t>
            </a:r>
            <a:r>
              <a:rPr lang="ru-RU" sz="3200" dirty="0" smtClean="0"/>
              <a:t>!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1119639337"/>
      </p:ext>
    </p:extLst>
  </p:cSld>
  <p:clrMapOvr>
    <a:masterClrMapping/>
  </p:clrMapOvr>
</p:sld>
</file>

<file path=ppt/theme/theme1.xml><?xml version="1.0" encoding="utf-8"?>
<a:theme xmlns:a="http://schemas.openxmlformats.org/drawingml/2006/main" name="1_Профиль">
  <a:themeElements>
    <a:clrScheme name="1_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1_Профил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537</Words>
  <Application>Microsoft Office PowerPoint</Application>
  <PresentationFormat>Экран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1_Профиль</vt:lpstr>
      <vt:lpstr>Project Name  Names of team participants, faculty and year of study</vt:lpstr>
      <vt:lpstr>General Rules for Preparing the Presentation</vt:lpstr>
      <vt:lpstr>Grading Criteria of Applications</vt:lpstr>
      <vt:lpstr> Description of the Project</vt:lpstr>
      <vt:lpstr>Cost and Schedule of Project Implementation</vt:lpstr>
      <vt:lpstr>Project Team</vt:lpstr>
      <vt:lpstr>Promotion Plan</vt:lpstr>
      <vt:lpstr>    Voting for the Project</vt:lpstr>
      <vt:lpstr>Project name: The name of the supervisor: Mobile tel.: E-mail: Skype: Address: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на семинар №1</dc:title>
  <dc:creator>nataly</dc:creator>
  <cp:lastModifiedBy>user</cp:lastModifiedBy>
  <cp:revision>159</cp:revision>
  <cp:lastPrinted>2013-06-10T07:42:50Z</cp:lastPrinted>
  <dcterms:created xsi:type="dcterms:W3CDTF">2013-04-09T04:28:34Z</dcterms:created>
  <dcterms:modified xsi:type="dcterms:W3CDTF">2015-02-12T13:35:05Z</dcterms:modified>
</cp:coreProperties>
</file>